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64" r:id="rId4"/>
    <p:sldId id="265" r:id="rId5"/>
    <p:sldId id="280" r:id="rId6"/>
    <p:sldId id="281" r:id="rId7"/>
    <p:sldId id="266" r:id="rId8"/>
    <p:sldId id="267" r:id="rId9"/>
    <p:sldId id="268" r:id="rId10"/>
    <p:sldId id="269" r:id="rId11"/>
    <p:sldId id="271" r:id="rId12"/>
    <p:sldId id="272" r:id="rId13"/>
    <p:sldId id="274" r:id="rId14"/>
    <p:sldId id="270" r:id="rId15"/>
    <p:sldId id="273" r:id="rId16"/>
    <p:sldId id="275" r:id="rId17"/>
    <p:sldId id="276" r:id="rId18"/>
    <p:sldId id="279" r:id="rId19"/>
    <p:sldId id="277" r:id="rId20"/>
    <p:sldId id="278" r:id="rId21"/>
    <p:sldId id="283" r:id="rId22"/>
    <p:sldId id="282" r:id="rId23"/>
    <p:sldId id="28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CC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26:22.50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63,'0'-5,"0"-21,0-5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26:23.9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31,'5'1,"1"0,-1 0,0 1,0 0,0 0,0 0,-1 0,1 1,8 5,21 10,-20-14,0 0,0-2,0 0,0 0,1-1,16-1,-3 0,814 2,-396-5,-417 3,-54 0,-243-18,105 2,-798-34,866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26:29.5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0,'0'10,"0"22,0 53,0 42,0 47,0 13,0 3,0-10,5-23,1-28,0-31,-1-27,-1-26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35:15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0,'2012'0,"-1982"0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35:17.8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0,'1048'0,"-1025"2,0 0,37 9,-33-6,35 4,-6-8,-32-1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2T12:35:2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1,'1894'0,"-1869"0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9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9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2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5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5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6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5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5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3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1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5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99C87A-E9F5-7D76-8FD6-48E029552A5B}"/>
              </a:ext>
            </a:extLst>
          </p:cNvPr>
          <p:cNvSpPr/>
          <p:nvPr/>
        </p:nvSpPr>
        <p:spPr>
          <a:xfrm>
            <a:off x="3695179" y="2800775"/>
            <a:ext cx="4809883" cy="1824747"/>
          </a:xfrm>
          <a:prstGeom prst="rect">
            <a:avLst/>
          </a:prstGeom>
          <a:solidFill>
            <a:srgbClr val="F7F2ED"/>
          </a:solidFill>
          <a:ln>
            <a:noFill/>
          </a:ln>
          <a:effectLst>
            <a:outerShdw blurRad="114300" dist="63500" dir="5400000" sx="97000" sy="97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포팅 </a:t>
            </a:r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 LED SHIFT Serial</a:t>
            </a:r>
            <a:endParaRPr lang="ko-KR" altLang="en-US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D1E79A-A5D9-9DC0-C947-D930917699EE}"/>
              </a:ext>
            </a:extLst>
          </p:cNvPr>
          <p:cNvSpPr/>
          <p:nvPr/>
        </p:nvSpPr>
        <p:spPr>
          <a:xfrm>
            <a:off x="3695179" y="2348417"/>
            <a:ext cx="399125" cy="457200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DD317E9-C436-8092-8AD8-6F25FDAD4CC9}"/>
              </a:ext>
            </a:extLst>
          </p:cNvPr>
          <p:cNvSpPr/>
          <p:nvPr/>
        </p:nvSpPr>
        <p:spPr>
          <a:xfrm>
            <a:off x="4094304" y="2361658"/>
            <a:ext cx="441075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Raspberry Pi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4DA56-6D16-15B4-7962-FB7E9400B0DE}"/>
              </a:ext>
            </a:extLst>
          </p:cNvPr>
          <p:cNvGrpSpPr/>
          <p:nvPr/>
        </p:nvGrpSpPr>
        <p:grpSpPr>
          <a:xfrm>
            <a:off x="3818583" y="2482577"/>
            <a:ext cx="191342" cy="215362"/>
            <a:chOff x="5395274" y="2650519"/>
            <a:chExt cx="1459542" cy="1642754"/>
          </a:xfrm>
          <a:solidFill>
            <a:schemeClr val="bg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EEF564-BF05-1866-4195-5BA6834DC088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FF3B49-48FB-9F9B-F240-9F1A160EC471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2938E5-9AD6-80EB-E276-9954C1B8F9A5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4CECFB-6C93-665B-4D81-D6ED1F9892C0}"/>
              </a:ext>
            </a:extLst>
          </p:cNvPr>
          <p:cNvSpPr txBox="1"/>
          <p:nvPr/>
        </p:nvSpPr>
        <p:spPr>
          <a:xfrm>
            <a:off x="10558388" y="5494956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PMOD</a:t>
            </a:r>
          </a:p>
          <a:p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장태훈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9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환경설정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EF67C6-7326-4047-5122-DE3053AD4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t="23478" r="9818" b="26956"/>
          <a:stretch/>
        </p:blipFill>
        <p:spPr>
          <a:xfrm>
            <a:off x="1088105" y="1442720"/>
            <a:ext cx="4279097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B6DC1-0451-FE00-FC16-5D1FC0024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23478" r="11628" b="28478"/>
          <a:stretch/>
        </p:blipFill>
        <p:spPr>
          <a:xfrm>
            <a:off x="6852157" y="1442720"/>
            <a:ext cx="4251738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20AC5A6-0F26-2992-0E89-F0D30A790E2B}"/>
              </a:ext>
            </a:extLst>
          </p:cNvPr>
          <p:cNvSpPr/>
          <p:nvPr/>
        </p:nvSpPr>
        <p:spPr>
          <a:xfrm>
            <a:off x="1088104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Country, Language,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Timezone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34BBFC3-558F-90C6-AAB7-19ECA89934B2}"/>
              </a:ext>
            </a:extLst>
          </p:cNvPr>
          <p:cNvSpPr/>
          <p:nvPr/>
        </p:nvSpPr>
        <p:spPr>
          <a:xfrm>
            <a:off x="6852157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24187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환경설정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EF67C6-7326-4047-5122-DE3053AD4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1" b="18451"/>
          <a:stretch/>
        </p:blipFill>
        <p:spPr>
          <a:xfrm>
            <a:off x="1088105" y="1442720"/>
            <a:ext cx="4279097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B6DC1-0451-FE00-FC16-5D1FC0024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8" b="18248"/>
          <a:stretch/>
        </p:blipFill>
        <p:spPr>
          <a:xfrm>
            <a:off x="6852157" y="1442720"/>
            <a:ext cx="4251738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20AC5A6-0F26-2992-0E89-F0D30A790E2B}"/>
              </a:ext>
            </a:extLst>
          </p:cNvPr>
          <p:cNvSpPr/>
          <p:nvPr/>
        </p:nvSpPr>
        <p:spPr>
          <a:xfrm>
            <a:off x="1088104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34BBFC3-558F-90C6-AAB7-19ECA89934B2}"/>
              </a:ext>
            </a:extLst>
          </p:cNvPr>
          <p:cNvSpPr/>
          <p:nvPr/>
        </p:nvSpPr>
        <p:spPr>
          <a:xfrm>
            <a:off x="6852157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 업데이트</a:t>
            </a:r>
          </a:p>
        </p:txBody>
      </p:sp>
    </p:spTree>
    <p:extLst>
      <p:ext uri="{BB962C8B-B14F-4D97-AF65-F5344CB8AC3E}">
        <p14:creationId xmlns:p14="http://schemas.microsoft.com/office/powerpoint/2010/main" val="184524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환경설정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EF67C6-7326-4047-5122-DE3053AD4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1" b="18451"/>
          <a:stretch/>
        </p:blipFill>
        <p:spPr>
          <a:xfrm>
            <a:off x="1088105" y="1442720"/>
            <a:ext cx="4279097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B6DC1-0451-FE00-FC16-5D1FC0024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8" b="18248"/>
          <a:stretch/>
        </p:blipFill>
        <p:spPr>
          <a:xfrm>
            <a:off x="6852157" y="1442720"/>
            <a:ext cx="4251738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20AC5A6-0F26-2992-0E89-F0D30A790E2B}"/>
              </a:ext>
            </a:extLst>
          </p:cNvPr>
          <p:cNvSpPr/>
          <p:nvPr/>
        </p:nvSpPr>
        <p:spPr>
          <a:xfrm>
            <a:off x="1088104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재부팅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34BBFC3-558F-90C6-AAB7-19ECA89934B2}"/>
              </a:ext>
            </a:extLst>
          </p:cNvPr>
          <p:cNvSpPr/>
          <p:nvPr/>
        </p:nvSpPr>
        <p:spPr>
          <a:xfrm>
            <a:off x="6852157" y="5394960"/>
            <a:ext cx="4279097" cy="8229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설정 마무리</a:t>
            </a:r>
          </a:p>
        </p:txBody>
      </p:sp>
    </p:spTree>
    <p:extLst>
      <p:ext uri="{BB962C8B-B14F-4D97-AF65-F5344CB8AC3E}">
        <p14:creationId xmlns:p14="http://schemas.microsoft.com/office/powerpoint/2010/main" val="137143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73959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환경설정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BBFB5F-E501-CEBD-396C-007406E4C7FF}"/>
              </a:ext>
            </a:extLst>
          </p:cNvPr>
          <p:cNvSpPr/>
          <p:nvPr/>
        </p:nvSpPr>
        <p:spPr>
          <a:xfrm>
            <a:off x="1275080" y="1345049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리눅스 환경의 </a:t>
            </a:r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환경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60C9A1-A173-9378-7A83-ADA47003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0" y="2674769"/>
            <a:ext cx="4820200" cy="25186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2818F4-5701-7CBD-2AA6-C4646B49E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03" r="2431"/>
          <a:stretch/>
        </p:blipFill>
        <p:spPr>
          <a:xfrm>
            <a:off x="6492241" y="3259622"/>
            <a:ext cx="4820200" cy="13489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B6C85CB-0E18-2A61-2F6F-B2255D623B51}"/>
                  </a:ext>
                </a:extLst>
              </p14:cNvPr>
              <p14:cNvContentPartPr/>
              <p14:nvPr/>
            </p14:nvContentPartPr>
            <p14:xfrm>
              <a:off x="3931560" y="4752560"/>
              <a:ext cx="360" cy="226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B6C85CB-0E18-2A61-2F6F-B2255D623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7920" y="4644920"/>
                <a:ext cx="1080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CFFD7CD-4D07-49EC-030A-0434238D19D6}"/>
                  </a:ext>
                </a:extLst>
              </p14:cNvPr>
              <p14:cNvContentPartPr/>
              <p14:nvPr/>
            </p14:nvContentPartPr>
            <p14:xfrm>
              <a:off x="3098880" y="2783000"/>
              <a:ext cx="559440" cy="324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CFFD7CD-4D07-49EC-030A-0434238D19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4880" y="2675360"/>
                <a:ext cx="667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DFDF0C2-AECC-1F10-6055-392E0DC48517}"/>
                  </a:ext>
                </a:extLst>
              </p14:cNvPr>
              <p14:cNvContentPartPr/>
              <p14:nvPr/>
            </p14:nvContentPartPr>
            <p14:xfrm>
              <a:off x="12110400" y="863480"/>
              <a:ext cx="9720" cy="534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DFDF0C2-AECC-1F10-6055-392E0DC485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56760" y="755480"/>
                <a:ext cx="117360" cy="7506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CFCAD20-03A0-8139-58FB-B8DAE2A7492D}"/>
              </a:ext>
            </a:extLst>
          </p:cNvPr>
          <p:cNvSpPr txBox="1"/>
          <p:nvPr/>
        </p:nvSpPr>
        <p:spPr>
          <a:xfrm>
            <a:off x="1081754" y="5752364"/>
            <a:ext cx="3159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SSH,</a:t>
            </a:r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VNC</a:t>
            </a:r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</a:p>
        </p:txBody>
      </p: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DA363D03-C3DD-8D26-61C6-02952D8CB5A4}"/>
              </a:ext>
            </a:extLst>
          </p:cNvPr>
          <p:cNvSpPr/>
          <p:nvPr/>
        </p:nvSpPr>
        <p:spPr>
          <a:xfrm>
            <a:off x="8006080" y="3055211"/>
            <a:ext cx="1005840" cy="965200"/>
          </a:xfrm>
          <a:prstGeom prst="donut">
            <a:avLst>
              <a:gd name="adj" fmla="val 11667"/>
            </a:avLst>
          </a:prstGeom>
          <a:solidFill>
            <a:srgbClr val="FF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202E2C22-95F2-F131-6841-3C7FB9DC851D}"/>
              </a:ext>
            </a:extLst>
          </p:cNvPr>
          <p:cNvSpPr/>
          <p:nvPr/>
        </p:nvSpPr>
        <p:spPr>
          <a:xfrm>
            <a:off x="8168640" y="3962236"/>
            <a:ext cx="680720" cy="10989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721B0F-F3CD-E1D0-CEF2-9F499523E0BC}"/>
              </a:ext>
            </a:extLst>
          </p:cNvPr>
          <p:cNvSpPr txBox="1"/>
          <p:nvPr/>
        </p:nvSpPr>
        <p:spPr>
          <a:xfrm>
            <a:off x="6441441" y="5263181"/>
            <a:ext cx="5471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hostname – I :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</a:t>
            </a:r>
            <a:endParaRPr lang="en-US" altLang="ko-K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 확인은 다른 명령어를 사용해서도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5830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SSH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2576A5-1B03-32E7-7A67-3DE96BB2BC1C}"/>
              </a:ext>
            </a:extLst>
          </p:cNvPr>
          <p:cNvSpPr/>
          <p:nvPr/>
        </p:nvSpPr>
        <p:spPr>
          <a:xfrm>
            <a:off x="1381760" y="1351826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외부에서 네트워크로 접속해서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 터미널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Putty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1E155-B61E-B2A6-6BCD-6E2747B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32" y="2404595"/>
            <a:ext cx="4318222" cy="4186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C2E8F8F-5B6D-4A71-F535-C418D08691E5}"/>
                  </a:ext>
                </a:extLst>
              </p14:cNvPr>
              <p14:cNvContentPartPr/>
              <p14:nvPr/>
            </p14:nvContentPartPr>
            <p14:xfrm>
              <a:off x="2448360" y="3545840"/>
              <a:ext cx="73584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C2E8F8F-5B6D-4A71-F535-C418D08691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720" y="3437840"/>
                <a:ext cx="843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A280E7C-D0FC-CA84-017D-6FE971044211}"/>
                  </a:ext>
                </a:extLst>
              </p14:cNvPr>
              <p14:cNvContentPartPr/>
              <p14:nvPr/>
            </p14:nvContentPartPr>
            <p14:xfrm>
              <a:off x="2418120" y="3931760"/>
              <a:ext cx="476640" cy="111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A280E7C-D0FC-CA84-017D-6FE9710442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4120" y="3823760"/>
                <a:ext cx="584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2856C5B-B574-079E-EECB-A52C9993B453}"/>
                  </a:ext>
                </a:extLst>
              </p14:cNvPr>
              <p14:cNvContentPartPr/>
              <p14:nvPr/>
            </p14:nvContentPartPr>
            <p14:xfrm>
              <a:off x="3525480" y="6410720"/>
              <a:ext cx="6912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2856C5B-B574-079E-EECB-A52C9993B4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1840" y="6303080"/>
                <a:ext cx="7988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9AB91FB8-AA3A-095A-2A15-4230F98F9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740" y="2404595"/>
            <a:ext cx="6280473" cy="234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FD5559-5851-8537-FD92-8AD4D86797AE}"/>
              </a:ext>
            </a:extLst>
          </p:cNvPr>
          <p:cNvSpPr txBox="1"/>
          <p:nvPr/>
        </p:nvSpPr>
        <p:spPr>
          <a:xfrm>
            <a:off x="5436740" y="5116153"/>
            <a:ext cx="65133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login 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 </a:t>
            </a:r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Password 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</a:t>
            </a:r>
            <a:endParaRPr lang="en-US" altLang="ko-K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SSH 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터미널에서 </a:t>
            </a:r>
            <a:r>
              <a:rPr lang="ko-KR" alt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라즈베리파이를</a:t>
            </a:r>
            <a:r>
              <a: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제어할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6671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VNC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DFFE9B-E843-16B6-42C1-1605877885B4}"/>
              </a:ext>
            </a:extLst>
          </p:cNvPr>
          <p:cNvSpPr/>
          <p:nvPr/>
        </p:nvSpPr>
        <p:spPr>
          <a:xfrm>
            <a:off x="1381760" y="1351826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라즈비안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그대로 사용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VNC Viewer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09F49D-1491-5259-8E0F-C91A690E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67" y="2400529"/>
            <a:ext cx="4756394" cy="31056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DFB923-5B4B-B326-7FE5-F1DA81BE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00529"/>
            <a:ext cx="5092833" cy="310564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A76FE5-9592-10CD-DB9F-486B0952D2F4}"/>
              </a:ext>
            </a:extLst>
          </p:cNvPr>
          <p:cNvSpPr/>
          <p:nvPr/>
        </p:nvSpPr>
        <p:spPr>
          <a:xfrm>
            <a:off x="1003167" y="5710584"/>
            <a:ext cx="4756394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- New connection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메뉴 선택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9ED856-9E96-A3DA-C24B-C7536F164055}"/>
              </a:ext>
            </a:extLst>
          </p:cNvPr>
          <p:cNvSpPr/>
          <p:nvPr/>
        </p:nvSpPr>
        <p:spPr>
          <a:xfrm>
            <a:off x="6432438" y="5710584"/>
            <a:ext cx="4756394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서버 주소 입력</a:t>
            </a:r>
          </a:p>
        </p:txBody>
      </p:sp>
    </p:spTree>
    <p:extLst>
      <p:ext uri="{BB962C8B-B14F-4D97-AF65-F5344CB8AC3E}">
        <p14:creationId xmlns:p14="http://schemas.microsoft.com/office/powerpoint/2010/main" val="377161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VNC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DFFE9B-E843-16B6-42C1-1605877885B4}"/>
              </a:ext>
            </a:extLst>
          </p:cNvPr>
          <p:cNvSpPr/>
          <p:nvPr/>
        </p:nvSpPr>
        <p:spPr>
          <a:xfrm>
            <a:off x="1381760" y="1351826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라즈비안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그대로 사용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VNC Viewer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2B1332-FB23-838C-D485-3980619F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33" y="2501348"/>
            <a:ext cx="5003661" cy="30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FF6D99-1218-DE1B-1E0A-23DAAB48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98" y="2527271"/>
            <a:ext cx="4680000" cy="297890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081F07-132E-5C75-7CC3-91343607358F}"/>
              </a:ext>
            </a:extLst>
          </p:cNvPr>
          <p:cNvSpPr/>
          <p:nvPr/>
        </p:nvSpPr>
        <p:spPr>
          <a:xfrm>
            <a:off x="1003167" y="5710584"/>
            <a:ext cx="4756394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Password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CDDCB67-90CA-A1CF-7A00-F0C0FE03461A}"/>
              </a:ext>
            </a:extLst>
          </p:cNvPr>
          <p:cNvSpPr/>
          <p:nvPr/>
        </p:nvSpPr>
        <p:spPr>
          <a:xfrm>
            <a:off x="6432438" y="5710584"/>
            <a:ext cx="4756394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VNC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원격 제어</a:t>
            </a:r>
          </a:p>
        </p:txBody>
      </p:sp>
    </p:spTree>
    <p:extLst>
      <p:ext uri="{BB962C8B-B14F-4D97-AF65-F5344CB8AC3E}">
        <p14:creationId xmlns:p14="http://schemas.microsoft.com/office/powerpoint/2010/main" val="340994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Win </a:t>
              </a:r>
              <a:r>
                <a:rPr lang="en-US" altLang="ko-KR" sz="2800" b="1" dirty="0" err="1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scp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DFFE9B-E843-16B6-42C1-1605877885B4}"/>
              </a:ext>
            </a:extLst>
          </p:cNvPr>
          <p:cNvSpPr/>
          <p:nvPr/>
        </p:nvSpPr>
        <p:spPr>
          <a:xfrm>
            <a:off x="1381760" y="1351826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간 파일을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전송 및 복사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WinSCP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2DC3D4-69E0-3D78-8A1F-F028D745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5" y="2429995"/>
            <a:ext cx="5962956" cy="40070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BB1A90-6813-B4AF-883E-F524C655FB35}"/>
              </a:ext>
            </a:extLst>
          </p:cNvPr>
          <p:cNvSpPr txBox="1"/>
          <p:nvPr/>
        </p:nvSpPr>
        <p:spPr>
          <a:xfrm>
            <a:off x="6845252" y="3579443"/>
            <a:ext cx="4729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서버 </a:t>
            </a:r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</a:p>
          <a:p>
            <a:endParaRPr lang="en-US" altLang="ko-KR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이름 및 비밀번호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685524C-1FE9-B840-D2A3-B7590D1F2346}"/>
              </a:ext>
            </a:extLst>
          </p:cNvPr>
          <p:cNvGrpSpPr/>
          <p:nvPr/>
        </p:nvGrpSpPr>
        <p:grpSpPr>
          <a:xfrm>
            <a:off x="572830" y="2341113"/>
            <a:ext cx="11059040" cy="4250187"/>
            <a:chOff x="572830" y="2341113"/>
            <a:chExt cx="11059040" cy="42501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9948D0B-CD2A-F777-E532-D67B92C6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830" y="2341113"/>
              <a:ext cx="11059040" cy="42501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E64ACD-929C-A61E-5E10-FF651F096D64}"/>
                </a:ext>
              </a:extLst>
            </p:cNvPr>
            <p:cNvSpPr txBox="1"/>
            <p:nvPr/>
          </p:nvSpPr>
          <p:spPr>
            <a:xfrm>
              <a:off x="700735" y="5506174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기존 </a:t>
              </a:r>
              <a:r>
                <a:rPr lang="en-US" altLang="ko-KR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IP </a:t>
              </a:r>
              <a:r>
                <a:rPr lang="ko-KR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서버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94DD21-B5F0-DF77-239F-40993224ABC6}"/>
                </a:ext>
              </a:extLst>
            </p:cNvPr>
            <p:cNvSpPr txBox="1"/>
            <p:nvPr/>
          </p:nvSpPr>
          <p:spPr>
            <a:xfrm>
              <a:off x="6202680" y="5506174"/>
              <a:ext cx="2653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라즈베리파이</a:t>
              </a:r>
              <a:r>
                <a:rPr lang="ko-KR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IP </a:t>
              </a:r>
              <a:r>
                <a:rPr lang="ko-KR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8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문제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2E95E1-7738-9E6C-FF74-09E21D7395FC}"/>
              </a:ext>
            </a:extLst>
          </p:cNvPr>
          <p:cNvSpPr/>
          <p:nvPr/>
        </p:nvSpPr>
        <p:spPr>
          <a:xfrm>
            <a:off x="2448560" y="1267043"/>
            <a:ext cx="809752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SW1 </a:t>
            </a:r>
            <a:r>
              <a:rPr lang="ko-KR" altLang="en-US" sz="2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누를시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right Shift 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 및 정지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8AD196-E28A-264A-4F9B-4D9AE80F1122}"/>
              </a:ext>
            </a:extLst>
          </p:cNvPr>
          <p:cNvSpPr/>
          <p:nvPr/>
        </p:nvSpPr>
        <p:spPr>
          <a:xfrm>
            <a:off x="1258474" y="1267043"/>
            <a:ext cx="92456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60A111-4CD7-3DC3-D5EF-7EC332324DF8}"/>
              </a:ext>
            </a:extLst>
          </p:cNvPr>
          <p:cNvSpPr/>
          <p:nvPr/>
        </p:nvSpPr>
        <p:spPr>
          <a:xfrm>
            <a:off x="2448560" y="2717076"/>
            <a:ext cx="809752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SW2 </a:t>
            </a:r>
            <a:r>
              <a:rPr lang="ko-KR" altLang="en-US" sz="2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누를시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 delay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A49134-0A81-3F3B-B451-919E415C6462}"/>
              </a:ext>
            </a:extLst>
          </p:cNvPr>
          <p:cNvSpPr/>
          <p:nvPr/>
        </p:nvSpPr>
        <p:spPr>
          <a:xfrm>
            <a:off x="1258474" y="2717076"/>
            <a:ext cx="92456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EC9149-0584-3054-7FC6-607A09623019}"/>
              </a:ext>
            </a:extLst>
          </p:cNvPr>
          <p:cNvSpPr/>
          <p:nvPr/>
        </p:nvSpPr>
        <p:spPr>
          <a:xfrm>
            <a:off x="2448560" y="4103499"/>
            <a:ext cx="809752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SW3 </a:t>
            </a:r>
            <a:r>
              <a:rPr lang="ko-KR" altLang="en-US" sz="2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누를시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left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 및 정지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F33B2E-2ACF-690C-F6F1-65189E1C59BA}"/>
              </a:ext>
            </a:extLst>
          </p:cNvPr>
          <p:cNvSpPr/>
          <p:nvPr/>
        </p:nvSpPr>
        <p:spPr>
          <a:xfrm>
            <a:off x="1258474" y="4103499"/>
            <a:ext cx="92456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D84B5EA-BB94-387B-FBDF-60136F218BD2}"/>
              </a:ext>
            </a:extLst>
          </p:cNvPr>
          <p:cNvSpPr/>
          <p:nvPr/>
        </p:nvSpPr>
        <p:spPr>
          <a:xfrm>
            <a:off x="2448560" y="5566886"/>
            <a:ext cx="809752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치킨 배달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정답을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이진수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출력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976F78E-2E1A-D5ED-66E4-DD53DBD55410}"/>
              </a:ext>
            </a:extLst>
          </p:cNvPr>
          <p:cNvSpPr/>
          <p:nvPr/>
        </p:nvSpPr>
        <p:spPr>
          <a:xfrm>
            <a:off x="1258474" y="5566886"/>
            <a:ext cx="924560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94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회로도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F88BF6-ED3B-9855-0983-6C5F75FB0756}"/>
              </a:ext>
            </a:extLst>
          </p:cNvPr>
          <p:cNvGrpSpPr/>
          <p:nvPr/>
        </p:nvGrpSpPr>
        <p:grpSpPr>
          <a:xfrm>
            <a:off x="4278228" y="1257421"/>
            <a:ext cx="3644191" cy="4298430"/>
            <a:chOff x="4071604" y="1582374"/>
            <a:chExt cx="3644191" cy="511971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771042D-9634-1A12-F206-D14966257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2597" y="1582374"/>
              <a:ext cx="3512237" cy="51197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21EBC3B-AD69-A41F-B07D-31737ED8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1520" y="5997619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C8D793-E566-2BFA-AEC8-A43A8DCC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1520" y="5793208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A7873A5-1EC5-2C78-A059-3921F268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228" y="5566479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F967DF4-7158-0FD2-CA9F-A87C2FA3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1520" y="5118463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30D5C74-E0EC-C09D-0E68-0E8F279C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5805" y="4021590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B8437B-537D-ABF0-B683-237347C3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228" y="3592284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D4FE075-21B0-83F8-3A98-62D7967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1520" y="3348818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6C1A9D4-6686-DF61-8A6B-C423D968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7645" y="2927965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EE62240-A028-FB45-7CEF-487F349D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5806" y="1831092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21FDEA4-1997-353D-0424-C690BF63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81636" y="5793208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66D5AF2-6BAE-B487-B8E5-50398CB58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81636" y="5588797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CE8D1A1-3DCA-C22D-DA2B-501D30A6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90344" y="5362068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E651CC3-1616-98C3-5600-12D9DE57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71604" y="5125402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BF59281-D1E4-17A4-3C72-F9B92B32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71604" y="6007843"/>
              <a:ext cx="438150" cy="3143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D2FE2CD-9C98-C84B-D5CE-EFAA2847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95" y="1226775"/>
            <a:ext cx="3470365" cy="4268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9B7691F-BDC7-08AF-E628-B80419CF1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588" y="1265706"/>
            <a:ext cx="3470365" cy="4298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882966E-4728-353E-FD99-F63E927F6BEA}"/>
              </a:ext>
            </a:extLst>
          </p:cNvPr>
          <p:cNvSpPr/>
          <p:nvPr/>
        </p:nvSpPr>
        <p:spPr>
          <a:xfrm>
            <a:off x="549695" y="5723994"/>
            <a:ext cx="3470365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회로도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(LED : 8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27657D0-082B-2B10-9EA3-4721DCC59842}"/>
              </a:ext>
            </a:extLst>
          </p:cNvPr>
          <p:cNvSpPr/>
          <p:nvPr/>
        </p:nvSpPr>
        <p:spPr>
          <a:xfrm>
            <a:off x="4370156" y="5723994"/>
            <a:ext cx="3470365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 40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 사용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60776E9-189F-327A-7384-202214A61B16}"/>
              </a:ext>
            </a:extLst>
          </p:cNvPr>
          <p:cNvSpPr/>
          <p:nvPr/>
        </p:nvSpPr>
        <p:spPr>
          <a:xfrm>
            <a:off x="8190617" y="5715791"/>
            <a:ext cx="3470365" cy="6807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회로도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(SW : 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30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Rasp</a:t>
              </a:r>
              <a:endParaRPr lang="ko-KR" alt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5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목차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5" name="Freeform 5"/>
          <p:cNvSpPr>
            <a:spLocks/>
          </p:cNvSpPr>
          <p:nvPr/>
        </p:nvSpPr>
        <p:spPr bwMode="auto">
          <a:xfrm>
            <a:off x="1755400" y="2180737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1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Raspberry Pi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59540" y="2135280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2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7963680" y="2089823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3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포팅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3D33857D-D392-F6A0-FFCC-C7BD3A265CB9}"/>
              </a:ext>
            </a:extLst>
          </p:cNvPr>
          <p:cNvSpPr>
            <a:spLocks/>
          </p:cNvSpPr>
          <p:nvPr/>
        </p:nvSpPr>
        <p:spPr bwMode="auto">
          <a:xfrm>
            <a:off x="1755400" y="4176674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설정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467B9225-C9B3-1103-E82A-F531B856629D}"/>
              </a:ext>
            </a:extLst>
          </p:cNvPr>
          <p:cNvSpPr>
            <a:spLocks/>
          </p:cNvSpPr>
          <p:nvPr/>
        </p:nvSpPr>
        <p:spPr bwMode="auto">
          <a:xfrm>
            <a:off x="4859540" y="4131217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5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 회로도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87A7C9C2-43FF-AC5F-D80E-D4458BF2EE77}"/>
              </a:ext>
            </a:extLst>
          </p:cNvPr>
          <p:cNvSpPr>
            <a:spLocks/>
          </p:cNvSpPr>
          <p:nvPr/>
        </p:nvSpPr>
        <p:spPr bwMode="auto">
          <a:xfrm>
            <a:off x="7963680" y="4085760"/>
            <a:ext cx="2623560" cy="148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6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 영상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56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문제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9C109C-056F-8D45-59A1-ECCB5681285F}"/>
              </a:ext>
            </a:extLst>
          </p:cNvPr>
          <p:cNvSpPr/>
          <p:nvPr/>
        </p:nvSpPr>
        <p:spPr>
          <a:xfrm>
            <a:off x="7515497" y="2015980"/>
            <a:ext cx="3997235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SW1 :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right Shift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 및 정지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735001-A937-8D3F-A734-FA243C4ED5A2}"/>
              </a:ext>
            </a:extLst>
          </p:cNvPr>
          <p:cNvSpPr/>
          <p:nvPr/>
        </p:nvSpPr>
        <p:spPr>
          <a:xfrm>
            <a:off x="7515497" y="3466013"/>
            <a:ext cx="3997235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SW2 :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 delay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873E83F-A9FC-4049-3411-60B129384CDE}"/>
              </a:ext>
            </a:extLst>
          </p:cNvPr>
          <p:cNvSpPr/>
          <p:nvPr/>
        </p:nvSpPr>
        <p:spPr>
          <a:xfrm>
            <a:off x="7515497" y="4852436"/>
            <a:ext cx="3997235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SW3 :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left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 및 정지</a:t>
            </a:r>
          </a:p>
        </p:txBody>
      </p:sp>
      <p:pic>
        <p:nvPicPr>
          <p:cNvPr id="3" name="1,2,3번 문제">
            <a:hlinkClick r:id="" action="ppaction://media"/>
            <a:extLst>
              <a:ext uri="{FF2B5EF4-FFF2-40B4-BE49-F238E27FC236}">
                <a16:creationId xmlns:a16="http://schemas.microsoft.com/office/drawing/2014/main" id="{A1324D6E-F4C1-944A-B3D3-40D4C15AB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658042" y="648061"/>
            <a:ext cx="4521633" cy="64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</a:t>
              </a: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번 문제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4ED506E-361C-E8D5-4FF8-4CCDEB51A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12376"/>
              </p:ext>
            </p:extLst>
          </p:nvPr>
        </p:nvGraphicFramePr>
        <p:xfrm>
          <a:off x="666493" y="1346892"/>
          <a:ext cx="3867045" cy="2163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:a16="http://schemas.microsoft.com/office/drawing/2014/main" val="2029632305"/>
                    </a:ext>
                  </a:extLst>
                </a:gridCol>
                <a:gridCol w="773409">
                  <a:extLst>
                    <a:ext uri="{9D8B030D-6E8A-4147-A177-3AD203B41FA5}">
                      <a16:colId xmlns:a16="http://schemas.microsoft.com/office/drawing/2014/main" val="22544239"/>
                    </a:ext>
                  </a:extLst>
                </a:gridCol>
                <a:gridCol w="773409">
                  <a:extLst>
                    <a:ext uri="{9D8B030D-6E8A-4147-A177-3AD203B41FA5}">
                      <a16:colId xmlns:a16="http://schemas.microsoft.com/office/drawing/2014/main" val="660508856"/>
                    </a:ext>
                  </a:extLst>
                </a:gridCol>
                <a:gridCol w="773409">
                  <a:extLst>
                    <a:ext uri="{9D8B030D-6E8A-4147-A177-3AD203B41FA5}">
                      <a16:colId xmlns:a16="http://schemas.microsoft.com/office/drawing/2014/main" val="2630704171"/>
                    </a:ext>
                  </a:extLst>
                </a:gridCol>
                <a:gridCol w="773409">
                  <a:extLst>
                    <a:ext uri="{9D8B030D-6E8A-4147-A177-3AD203B41FA5}">
                      <a16:colId xmlns:a16="http://schemas.microsoft.com/office/drawing/2014/main" val="1355779203"/>
                    </a:ext>
                  </a:extLst>
                </a:gridCol>
              </a:tblGrid>
              <a:tr h="432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938590"/>
                  </a:ext>
                </a:extLst>
              </a:tr>
              <a:tr h="432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b="1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680630"/>
                  </a:ext>
                </a:extLst>
              </a:tr>
              <a:tr h="432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b="1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5372419"/>
                  </a:ext>
                </a:extLst>
              </a:tr>
              <a:tr h="432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493688"/>
                  </a:ext>
                </a:extLst>
              </a:tr>
              <a:tr h="432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b="1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3230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4454F0-1814-48CE-50F1-254CEA517D6A}"/>
              </a:ext>
            </a:extLst>
          </p:cNvPr>
          <p:cNvSpPr txBox="1"/>
          <p:nvPr/>
        </p:nvSpPr>
        <p:spPr>
          <a:xfrm>
            <a:off x="722879" y="3625198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빈 공간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</a:t>
            </a:r>
            <a:r>
              <a:rPr lang="en-US" altLang="ko-KR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: </a:t>
            </a:r>
            <a:r>
              <a:rPr lang="ko-KR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집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</a:t>
            </a:r>
            <a:r>
              <a: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: </a:t>
            </a:r>
            <a:r>
              <a:rPr lang="ko-KR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치킨집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6D654-1FE4-0158-1F09-19CE9C0C5845}"/>
              </a:ext>
            </a:extLst>
          </p:cNvPr>
          <p:cNvSpPr txBox="1"/>
          <p:nvPr/>
        </p:nvSpPr>
        <p:spPr>
          <a:xfrm>
            <a:off x="5116754" y="1818236"/>
            <a:ext cx="5737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치킨 거리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각각의 집과 가장 가까운 치킨집과의 거리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치킨 거리 계산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|x1-x2| + |y1-y2|</a:t>
            </a: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도시의 모든 치킨 거리의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구하는 문제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2A89E52-86C9-79BD-816F-B8E5C72674FD}"/>
              </a:ext>
            </a:extLst>
          </p:cNvPr>
          <p:cNvSpPr/>
          <p:nvPr/>
        </p:nvSpPr>
        <p:spPr>
          <a:xfrm>
            <a:off x="666493" y="4185488"/>
            <a:ext cx="10419518" cy="2241437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주어진 배열에서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위치를 구해서 배열에 저장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구한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최소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위치로 판별하고 거리 계산함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(|x1-x2| + |y1-y2| )</a:t>
            </a:r>
          </a:p>
          <a:p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구한 최소 거리들을 합함</a:t>
            </a:r>
          </a:p>
          <a:p>
            <a:endParaRPr lang="ko-KR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합한 값을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진수로 변경 및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1F8D6-2692-988C-A776-087B0C28A3CF}"/>
              </a:ext>
            </a:extLst>
          </p:cNvPr>
          <p:cNvSpPr txBox="1"/>
          <p:nvPr/>
        </p:nvSpPr>
        <p:spPr>
          <a:xfrm>
            <a:off x="645499" y="9581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195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문제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BCCA6AAB-D07F-4864-4410-D2C35ABFB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9799" y="1385086"/>
            <a:ext cx="5989606" cy="501613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EABF6A-3987-FFA9-4BDD-BB25E9706C16}"/>
              </a:ext>
            </a:extLst>
          </p:cNvPr>
          <p:cNvSpPr/>
          <p:nvPr/>
        </p:nvSpPr>
        <p:spPr>
          <a:xfrm>
            <a:off x="7537542" y="2484310"/>
            <a:ext cx="4027441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치킨 배달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정답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F06281-0CE4-A92B-D3C0-F32544F3F5AF}"/>
              </a:ext>
            </a:extLst>
          </p:cNvPr>
          <p:cNvSpPr/>
          <p:nvPr/>
        </p:nvSpPr>
        <p:spPr>
          <a:xfrm>
            <a:off x="7537542" y="4040309"/>
            <a:ext cx="4027441" cy="843280"/>
          </a:xfrm>
          <a:prstGeom prst="round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이진수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(8bit) -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00000101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37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99C87A-E9F5-7D76-8FD6-48E029552A5B}"/>
              </a:ext>
            </a:extLst>
          </p:cNvPr>
          <p:cNvSpPr/>
          <p:nvPr/>
        </p:nvSpPr>
        <p:spPr>
          <a:xfrm>
            <a:off x="3695179" y="2800775"/>
            <a:ext cx="4809883" cy="1824747"/>
          </a:xfrm>
          <a:prstGeom prst="rect">
            <a:avLst/>
          </a:prstGeom>
          <a:solidFill>
            <a:srgbClr val="F7F2ED"/>
          </a:solidFill>
          <a:ln>
            <a:noFill/>
          </a:ln>
          <a:effectLst>
            <a:outerShdw blurRad="114300" dist="63500" dir="5400000" sx="97000" sy="97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감사합니다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D1E79A-A5D9-9DC0-C947-D930917699EE}"/>
              </a:ext>
            </a:extLst>
          </p:cNvPr>
          <p:cNvSpPr/>
          <p:nvPr/>
        </p:nvSpPr>
        <p:spPr>
          <a:xfrm>
            <a:off x="3695179" y="2348417"/>
            <a:ext cx="399125" cy="457200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DD317E9-C436-8092-8AD8-6F25FDAD4CC9}"/>
              </a:ext>
            </a:extLst>
          </p:cNvPr>
          <p:cNvSpPr/>
          <p:nvPr/>
        </p:nvSpPr>
        <p:spPr>
          <a:xfrm>
            <a:off x="4094304" y="2361658"/>
            <a:ext cx="441075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Raspberry Pi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4DA56-6D16-15B4-7962-FB7E9400B0DE}"/>
              </a:ext>
            </a:extLst>
          </p:cNvPr>
          <p:cNvGrpSpPr/>
          <p:nvPr/>
        </p:nvGrpSpPr>
        <p:grpSpPr>
          <a:xfrm>
            <a:off x="3818583" y="2482577"/>
            <a:ext cx="191342" cy="215362"/>
            <a:chOff x="5395274" y="2650519"/>
            <a:chExt cx="1459542" cy="1642754"/>
          </a:xfrm>
          <a:solidFill>
            <a:schemeClr val="bg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EEF564-BF05-1866-4195-5BA6834DC088}"/>
                </a:ext>
              </a:extLst>
            </p:cNvPr>
            <p:cNvSpPr txBox="1"/>
            <p:nvPr/>
          </p:nvSpPr>
          <p:spPr>
            <a:xfrm>
              <a:off x="5628161" y="2650519"/>
              <a:ext cx="943373" cy="1642754"/>
            </a:xfrm>
            <a:custGeom>
              <a:avLst/>
              <a:gdLst>
                <a:gd name="connsiteX0" fmla="*/ 558294 w 943373"/>
                <a:gd name="connsiteY0" fmla="*/ 0 h 1642754"/>
                <a:gd name="connsiteX1" fmla="*/ 943373 w 943373"/>
                <a:gd name="connsiteY1" fmla="*/ 0 h 1642754"/>
                <a:gd name="connsiteX2" fmla="*/ 430222 w 943373"/>
                <a:gd name="connsiteY2" fmla="*/ 1509968 h 1642754"/>
                <a:gd name="connsiteX3" fmla="*/ 352120 w 943373"/>
                <a:gd name="connsiteY3" fmla="*/ 1605763 h 1642754"/>
                <a:gd name="connsiteX4" fmla="*/ 233323 w 943373"/>
                <a:gd name="connsiteY4" fmla="*/ 1642754 h 1642754"/>
                <a:gd name="connsiteX5" fmla="*/ 0 w 943373"/>
                <a:gd name="connsiteY5" fmla="*/ 1642754 h 164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73" h="1642754">
                  <a:moveTo>
                    <a:pt x="558294" y="0"/>
                  </a:moveTo>
                  <a:lnTo>
                    <a:pt x="943373" y="0"/>
                  </a:lnTo>
                  <a:lnTo>
                    <a:pt x="430222" y="1509968"/>
                  </a:lnTo>
                  <a:cubicBezTo>
                    <a:pt x="416883" y="1549172"/>
                    <a:pt x="390851" y="1581105"/>
                    <a:pt x="352120" y="1605763"/>
                  </a:cubicBezTo>
                  <a:cubicBezTo>
                    <a:pt x="313390" y="1630424"/>
                    <a:pt x="273792" y="1642754"/>
                    <a:pt x="233323" y="1642754"/>
                  </a:cubicBezTo>
                  <a:lnTo>
                    <a:pt x="0" y="1642754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FF3B49-48FB-9F9B-F240-9F1A160EC471}"/>
                </a:ext>
              </a:extLst>
            </p:cNvPr>
            <p:cNvSpPr txBox="1"/>
            <p:nvPr/>
          </p:nvSpPr>
          <p:spPr>
            <a:xfrm flipH="1" flipV="1">
              <a:off x="5395274" y="2650519"/>
              <a:ext cx="643796" cy="867938"/>
            </a:xfrm>
            <a:custGeom>
              <a:avLst/>
              <a:gdLst>
                <a:gd name="connsiteX0" fmla="*/ 325633 w 710719"/>
                <a:gd name="connsiteY0" fmla="*/ 0 h 958161"/>
                <a:gd name="connsiteX1" fmla="*/ 710719 w 710719"/>
                <a:gd name="connsiteY1" fmla="*/ 0 h 958161"/>
                <a:gd name="connsiteX2" fmla="*/ 430222 w 710719"/>
                <a:gd name="connsiteY2" fmla="*/ 825375 h 958161"/>
                <a:gd name="connsiteX3" fmla="*/ 352120 w 710719"/>
                <a:gd name="connsiteY3" fmla="*/ 921170 h 958161"/>
                <a:gd name="connsiteX4" fmla="*/ 233323 w 710719"/>
                <a:gd name="connsiteY4" fmla="*/ 958161 h 958161"/>
                <a:gd name="connsiteX5" fmla="*/ 0 w 710719"/>
                <a:gd name="connsiteY5" fmla="*/ 958161 h 95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719" h="958161">
                  <a:moveTo>
                    <a:pt x="325633" y="0"/>
                  </a:moveTo>
                  <a:lnTo>
                    <a:pt x="710719" y="0"/>
                  </a:lnTo>
                  <a:lnTo>
                    <a:pt x="430222" y="825375"/>
                  </a:lnTo>
                  <a:cubicBezTo>
                    <a:pt x="416883" y="864579"/>
                    <a:pt x="390851" y="896512"/>
                    <a:pt x="352120" y="921170"/>
                  </a:cubicBezTo>
                  <a:cubicBezTo>
                    <a:pt x="313390" y="945831"/>
                    <a:pt x="273792" y="958161"/>
                    <a:pt x="233323" y="958161"/>
                  </a:cubicBezTo>
                  <a:lnTo>
                    <a:pt x="0" y="958161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2938E5-9AD6-80EB-E276-9954C1B8F9A5}"/>
                </a:ext>
              </a:extLst>
            </p:cNvPr>
            <p:cNvSpPr txBox="1"/>
            <p:nvPr/>
          </p:nvSpPr>
          <p:spPr>
            <a:xfrm>
              <a:off x="6393134" y="3186398"/>
              <a:ext cx="461682" cy="332059"/>
            </a:xfrm>
            <a:custGeom>
              <a:avLst/>
              <a:gdLst>
                <a:gd name="connsiteX0" fmla="*/ 112851 w 461682"/>
                <a:gd name="connsiteY0" fmla="*/ 0 h 332059"/>
                <a:gd name="connsiteX1" fmla="*/ 461682 w 461682"/>
                <a:gd name="connsiteY1" fmla="*/ 0 h 332059"/>
                <a:gd name="connsiteX2" fmla="*/ 389711 w 461682"/>
                <a:gd name="connsiteY2" fmla="*/ 211777 h 332059"/>
                <a:gd name="connsiteX3" fmla="*/ 318964 w 461682"/>
                <a:gd name="connsiteY3" fmla="*/ 298551 h 332059"/>
                <a:gd name="connsiteX4" fmla="*/ 211353 w 461682"/>
                <a:gd name="connsiteY4" fmla="*/ 332059 h 332059"/>
                <a:gd name="connsiteX5" fmla="*/ 0 w 461682"/>
                <a:gd name="connsiteY5" fmla="*/ 332059 h 33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682" h="332059">
                  <a:moveTo>
                    <a:pt x="112851" y="0"/>
                  </a:moveTo>
                  <a:lnTo>
                    <a:pt x="461682" y="0"/>
                  </a:lnTo>
                  <a:lnTo>
                    <a:pt x="389711" y="211777"/>
                  </a:lnTo>
                  <a:cubicBezTo>
                    <a:pt x="377628" y="247289"/>
                    <a:pt x="354048" y="276215"/>
                    <a:pt x="318964" y="298551"/>
                  </a:cubicBezTo>
                  <a:cubicBezTo>
                    <a:pt x="283880" y="320890"/>
                    <a:pt x="248011" y="332059"/>
                    <a:pt x="211353" y="332059"/>
                  </a:cubicBezTo>
                  <a:lnTo>
                    <a:pt x="0" y="332059"/>
                  </a:lnTo>
                  <a:close/>
                </a:path>
              </a:pathLst>
            </a:custGeom>
            <a:grpFill/>
            <a:ln w="63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13000" b="1" i="1" dirty="0">
                <a:ln w="285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4CECFB-6C93-665B-4D81-D6ED1F9892C0}"/>
              </a:ext>
            </a:extLst>
          </p:cNvPr>
          <p:cNvSpPr txBox="1"/>
          <p:nvPr/>
        </p:nvSpPr>
        <p:spPr>
          <a:xfrm>
            <a:off x="10558388" y="5494956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PMOD</a:t>
            </a:r>
          </a:p>
          <a:p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장태훈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55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Raspberry Pi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026" name="Picture 2" descr="Raspberry Pi Foundation - YouTube">
            <a:extLst>
              <a:ext uri="{FF2B5EF4-FFF2-40B4-BE49-F238E27FC236}">
                <a16:creationId xmlns:a16="http://schemas.microsoft.com/office/drawing/2014/main" id="{415D2332-5953-78BC-69D9-2C973CDF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40" y="1823055"/>
            <a:ext cx="3063240" cy="3063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D7B3BD-2600-716D-D660-8D8E7FBCC20A}"/>
              </a:ext>
            </a:extLst>
          </p:cNvPr>
          <p:cNvSpPr/>
          <p:nvPr/>
        </p:nvSpPr>
        <p:spPr>
          <a:xfrm>
            <a:off x="962612" y="1330098"/>
            <a:ext cx="5387388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Raspberry Pi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영국에서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2012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년에 발매한 컴퓨터 보드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가격도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3~5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만 원 정도로 저렴함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운영체제를 설치한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SD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카드로 부팅하여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PC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로 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E0D340-E6B2-ADFD-DF99-04B138F8FA6F}"/>
              </a:ext>
            </a:extLst>
          </p:cNvPr>
          <p:cNvGrpSpPr/>
          <p:nvPr/>
        </p:nvGrpSpPr>
        <p:grpSpPr>
          <a:xfrm>
            <a:off x="2093506" y="6225757"/>
            <a:ext cx="7682486" cy="45719"/>
            <a:chOff x="1088104" y="2526484"/>
            <a:chExt cx="5411019" cy="1298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9936700-E9FE-8AB2-2772-6699ACD36E5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104" y="2539471"/>
              <a:ext cx="5411019" cy="0"/>
            </a:xfrm>
            <a:prstGeom prst="line">
              <a:avLst/>
            </a:prstGeom>
            <a:ln w="69850" cap="rnd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870C102-576B-8FC1-4FD5-3ABE4816DD0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104" y="2526484"/>
              <a:ext cx="5411019" cy="12987"/>
            </a:xfrm>
            <a:prstGeom prst="line">
              <a:avLst/>
            </a:prstGeom>
            <a:ln w="69850" cap="rnd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C3EAA3-F238-7292-F3DA-879E23B2FE69}"/>
              </a:ext>
            </a:extLst>
          </p:cNvPr>
          <p:cNvSpPr txBox="1"/>
          <p:nvPr/>
        </p:nvSpPr>
        <p:spPr>
          <a:xfrm>
            <a:off x="2093506" y="5671759"/>
            <a:ext cx="8512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교육용 목적으로 개발된 작고 저렴한 컴퓨터</a:t>
            </a:r>
          </a:p>
        </p:txBody>
      </p:sp>
    </p:spTree>
    <p:extLst>
      <p:ext uri="{BB962C8B-B14F-4D97-AF65-F5344CB8AC3E}">
        <p14:creationId xmlns:p14="http://schemas.microsoft.com/office/powerpoint/2010/main" val="242658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Raspberry Pi </a:t>
              </a: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구성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CB944EB-46F1-160F-F9BD-C3E099F4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6" r="496"/>
          <a:stretch/>
        </p:blipFill>
        <p:spPr>
          <a:xfrm>
            <a:off x="3392785" y="2540000"/>
            <a:ext cx="5419130" cy="28727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127CEAD-D5F2-6800-8948-B4F7E4393666}"/>
              </a:ext>
            </a:extLst>
          </p:cNvPr>
          <p:cNvSpPr/>
          <p:nvPr/>
        </p:nvSpPr>
        <p:spPr>
          <a:xfrm>
            <a:off x="9282683" y="5674359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스피커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0506B7-7391-D4FA-7840-9709BF650E3A}"/>
              </a:ext>
            </a:extLst>
          </p:cNvPr>
          <p:cNvSpPr/>
          <p:nvPr/>
        </p:nvSpPr>
        <p:spPr>
          <a:xfrm>
            <a:off x="6470140" y="5674359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카메라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커넥터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95694B2-02EC-0CCC-A3B8-60F2681F48A7}"/>
              </a:ext>
            </a:extLst>
          </p:cNvPr>
          <p:cNvSpPr/>
          <p:nvPr/>
        </p:nvSpPr>
        <p:spPr>
          <a:xfrm>
            <a:off x="3686300" y="5674359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HDMI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커넥터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3B334B3-BCE7-5BC5-A948-949BC0B75420}"/>
              </a:ext>
            </a:extLst>
          </p:cNvPr>
          <p:cNvSpPr/>
          <p:nvPr/>
        </p:nvSpPr>
        <p:spPr>
          <a:xfrm>
            <a:off x="902460" y="5674359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전원 커넥터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526FCD-DFD0-00D3-0D3A-D0C5F11FAF7E}"/>
              </a:ext>
            </a:extLst>
          </p:cNvPr>
          <p:cNvSpPr/>
          <p:nvPr/>
        </p:nvSpPr>
        <p:spPr>
          <a:xfrm>
            <a:off x="902460" y="4244327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디스플레이 포트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FE45AC4-BDF9-391F-18A0-B926071FE7DA}"/>
              </a:ext>
            </a:extLst>
          </p:cNvPr>
          <p:cNvSpPr/>
          <p:nvPr/>
        </p:nvSpPr>
        <p:spPr>
          <a:xfrm>
            <a:off x="902460" y="2814295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 슬롯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1022762-4F6C-0A6A-3765-803F95034EBD}"/>
              </a:ext>
            </a:extLst>
          </p:cNvPr>
          <p:cNvSpPr/>
          <p:nvPr/>
        </p:nvSpPr>
        <p:spPr>
          <a:xfrm>
            <a:off x="6527036" y="1520131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헤더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7D38A1-5433-0AE7-EFCF-CC46230869A2}"/>
              </a:ext>
            </a:extLst>
          </p:cNvPr>
          <p:cNvSpPr/>
          <p:nvPr/>
        </p:nvSpPr>
        <p:spPr>
          <a:xfrm>
            <a:off x="3714748" y="1521435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컴퓨터 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SoC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35D9164-B0B5-954A-1CF4-7B71690C1115}"/>
              </a:ext>
            </a:extLst>
          </p:cNvPr>
          <p:cNvSpPr/>
          <p:nvPr/>
        </p:nvSpPr>
        <p:spPr>
          <a:xfrm>
            <a:off x="902460" y="1520131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블루투스</a:t>
            </a: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FF391A91-3189-15E3-8773-4DAF63179419}"/>
              </a:ext>
            </a:extLst>
          </p:cNvPr>
          <p:cNvSpPr/>
          <p:nvPr/>
        </p:nvSpPr>
        <p:spPr>
          <a:xfrm>
            <a:off x="9282683" y="4244327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커넥터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A062E885-0A7E-EEBF-256D-CC4A1C072149}"/>
              </a:ext>
            </a:extLst>
          </p:cNvPr>
          <p:cNvSpPr/>
          <p:nvPr/>
        </p:nvSpPr>
        <p:spPr>
          <a:xfrm>
            <a:off x="9282683" y="2814295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사각형: 둥근 모서리 1026">
            <a:extLst>
              <a:ext uri="{FF2B5EF4-FFF2-40B4-BE49-F238E27FC236}">
                <a16:creationId xmlns:a16="http://schemas.microsoft.com/office/drawing/2014/main" id="{38905240-A384-2CC0-E561-00A2083BB86D}"/>
              </a:ext>
            </a:extLst>
          </p:cNvPr>
          <p:cNvSpPr/>
          <p:nvPr/>
        </p:nvSpPr>
        <p:spPr>
          <a:xfrm>
            <a:off x="9282683" y="1520131"/>
            <a:ext cx="2019557" cy="702344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SDRAM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7" name="순서도: 연결자 1066">
            <a:extLst>
              <a:ext uri="{FF2B5EF4-FFF2-40B4-BE49-F238E27FC236}">
                <a16:creationId xmlns:a16="http://schemas.microsoft.com/office/drawing/2014/main" id="{6CD178DD-6BBD-BD97-41F5-61B8F6B91B8E}"/>
              </a:ext>
            </a:extLst>
          </p:cNvPr>
          <p:cNvSpPr/>
          <p:nvPr/>
        </p:nvSpPr>
        <p:spPr>
          <a:xfrm>
            <a:off x="4167559" y="3011185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8" name="순서도: 연결자 1067">
            <a:extLst>
              <a:ext uri="{FF2B5EF4-FFF2-40B4-BE49-F238E27FC236}">
                <a16:creationId xmlns:a16="http://schemas.microsoft.com/office/drawing/2014/main" id="{9EF71BE4-8467-7628-2C26-427AFE49C8D7}"/>
              </a:ext>
            </a:extLst>
          </p:cNvPr>
          <p:cNvSpPr/>
          <p:nvPr/>
        </p:nvSpPr>
        <p:spPr>
          <a:xfrm>
            <a:off x="793464" y="1407116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9" name="순서도: 연결자 1068">
            <a:extLst>
              <a:ext uri="{FF2B5EF4-FFF2-40B4-BE49-F238E27FC236}">
                <a16:creationId xmlns:a16="http://schemas.microsoft.com/office/drawing/2014/main" id="{4F85A1A4-4606-848D-D031-D2D808E355B4}"/>
              </a:ext>
            </a:extLst>
          </p:cNvPr>
          <p:cNvSpPr/>
          <p:nvPr/>
        </p:nvSpPr>
        <p:spPr>
          <a:xfrm>
            <a:off x="5161280" y="3516639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0" name="순서도: 연결자 1069">
            <a:extLst>
              <a:ext uri="{FF2B5EF4-FFF2-40B4-BE49-F238E27FC236}">
                <a16:creationId xmlns:a16="http://schemas.microsoft.com/office/drawing/2014/main" id="{D78F3331-9D08-6A33-9BF0-3470D6405429}"/>
              </a:ext>
            </a:extLst>
          </p:cNvPr>
          <p:cNvSpPr/>
          <p:nvPr/>
        </p:nvSpPr>
        <p:spPr>
          <a:xfrm>
            <a:off x="3630601" y="1407116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1" name="순서도: 연결자 1070">
            <a:extLst>
              <a:ext uri="{FF2B5EF4-FFF2-40B4-BE49-F238E27FC236}">
                <a16:creationId xmlns:a16="http://schemas.microsoft.com/office/drawing/2014/main" id="{911184D4-EAB5-834B-3305-D4CCBC8D63F9}"/>
              </a:ext>
            </a:extLst>
          </p:cNvPr>
          <p:cNvSpPr/>
          <p:nvPr/>
        </p:nvSpPr>
        <p:spPr>
          <a:xfrm>
            <a:off x="793464" y="2682202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2" name="순서도: 연결자 1071">
            <a:extLst>
              <a:ext uri="{FF2B5EF4-FFF2-40B4-BE49-F238E27FC236}">
                <a16:creationId xmlns:a16="http://schemas.microsoft.com/office/drawing/2014/main" id="{0B680751-135C-65D5-7E59-F93ABA04FE08}"/>
              </a:ext>
            </a:extLst>
          </p:cNvPr>
          <p:cNvSpPr/>
          <p:nvPr/>
        </p:nvSpPr>
        <p:spPr>
          <a:xfrm>
            <a:off x="834864" y="4121090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3" name="순서도: 연결자 1072">
            <a:extLst>
              <a:ext uri="{FF2B5EF4-FFF2-40B4-BE49-F238E27FC236}">
                <a16:creationId xmlns:a16="http://schemas.microsoft.com/office/drawing/2014/main" id="{BD893215-1C53-9816-FB7D-9CD9CCAFC5CD}"/>
              </a:ext>
            </a:extLst>
          </p:cNvPr>
          <p:cNvSpPr/>
          <p:nvPr/>
        </p:nvSpPr>
        <p:spPr>
          <a:xfrm>
            <a:off x="834864" y="5575217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6" name="순서도: 연결자 1075">
            <a:extLst>
              <a:ext uri="{FF2B5EF4-FFF2-40B4-BE49-F238E27FC236}">
                <a16:creationId xmlns:a16="http://schemas.microsoft.com/office/drawing/2014/main" id="{E06F5FC3-D59C-2692-0B5D-A79C92554C52}"/>
              </a:ext>
            </a:extLst>
          </p:cNvPr>
          <p:cNvSpPr/>
          <p:nvPr/>
        </p:nvSpPr>
        <p:spPr>
          <a:xfrm>
            <a:off x="9177293" y="1424838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7" name="순서도: 연결자 1076">
            <a:extLst>
              <a:ext uri="{FF2B5EF4-FFF2-40B4-BE49-F238E27FC236}">
                <a16:creationId xmlns:a16="http://schemas.microsoft.com/office/drawing/2014/main" id="{DFA1E8A8-2478-7791-67AE-6564F25641DD}"/>
              </a:ext>
            </a:extLst>
          </p:cNvPr>
          <p:cNvSpPr/>
          <p:nvPr/>
        </p:nvSpPr>
        <p:spPr>
          <a:xfrm>
            <a:off x="9177293" y="2699924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8" name="순서도: 연결자 1077">
            <a:extLst>
              <a:ext uri="{FF2B5EF4-FFF2-40B4-BE49-F238E27FC236}">
                <a16:creationId xmlns:a16="http://schemas.microsoft.com/office/drawing/2014/main" id="{75C118FE-8C9F-D273-E51B-3B6DF4D04223}"/>
              </a:ext>
            </a:extLst>
          </p:cNvPr>
          <p:cNvSpPr/>
          <p:nvPr/>
        </p:nvSpPr>
        <p:spPr>
          <a:xfrm>
            <a:off x="9218693" y="4138812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9" name="순서도: 연결자 1078">
            <a:extLst>
              <a:ext uri="{FF2B5EF4-FFF2-40B4-BE49-F238E27FC236}">
                <a16:creationId xmlns:a16="http://schemas.microsoft.com/office/drawing/2014/main" id="{D01CF38B-1DAD-8486-A206-3B0024307468}"/>
              </a:ext>
            </a:extLst>
          </p:cNvPr>
          <p:cNvSpPr/>
          <p:nvPr/>
        </p:nvSpPr>
        <p:spPr>
          <a:xfrm>
            <a:off x="9218693" y="5592939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0" name="순서도: 연결자 1079">
            <a:extLst>
              <a:ext uri="{FF2B5EF4-FFF2-40B4-BE49-F238E27FC236}">
                <a16:creationId xmlns:a16="http://schemas.microsoft.com/office/drawing/2014/main" id="{49CDA8E2-7248-A01A-1CFC-746CEFE7FF64}"/>
              </a:ext>
            </a:extLst>
          </p:cNvPr>
          <p:cNvSpPr/>
          <p:nvPr/>
        </p:nvSpPr>
        <p:spPr>
          <a:xfrm>
            <a:off x="6457697" y="1407116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1" name="순서도: 연결자 1080">
            <a:extLst>
              <a:ext uri="{FF2B5EF4-FFF2-40B4-BE49-F238E27FC236}">
                <a16:creationId xmlns:a16="http://schemas.microsoft.com/office/drawing/2014/main" id="{EEAA628D-9985-89D9-60A8-72AC35AAD4A3}"/>
              </a:ext>
            </a:extLst>
          </p:cNvPr>
          <p:cNvSpPr/>
          <p:nvPr/>
        </p:nvSpPr>
        <p:spPr>
          <a:xfrm>
            <a:off x="3567428" y="5579002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2" name="순서도: 연결자 1081">
            <a:extLst>
              <a:ext uri="{FF2B5EF4-FFF2-40B4-BE49-F238E27FC236}">
                <a16:creationId xmlns:a16="http://schemas.microsoft.com/office/drawing/2014/main" id="{011B703E-A8ED-10C8-B50B-24643FD72DF1}"/>
              </a:ext>
            </a:extLst>
          </p:cNvPr>
          <p:cNvSpPr/>
          <p:nvPr/>
        </p:nvSpPr>
        <p:spPr>
          <a:xfrm>
            <a:off x="6394524" y="5579002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3" name="순서도: 연결자 1082">
            <a:extLst>
              <a:ext uri="{FF2B5EF4-FFF2-40B4-BE49-F238E27FC236}">
                <a16:creationId xmlns:a16="http://schemas.microsoft.com/office/drawing/2014/main" id="{194E3F07-96E2-F7D0-5B0A-6230B08CEC57}"/>
              </a:ext>
            </a:extLst>
          </p:cNvPr>
          <p:cNvSpPr/>
          <p:nvPr/>
        </p:nvSpPr>
        <p:spPr>
          <a:xfrm>
            <a:off x="5586985" y="2567831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4" name="순서도: 연결자 1083">
            <a:extLst>
              <a:ext uri="{FF2B5EF4-FFF2-40B4-BE49-F238E27FC236}">
                <a16:creationId xmlns:a16="http://schemas.microsoft.com/office/drawing/2014/main" id="{95210EBC-915E-8E59-5D17-03D4A7381C6D}"/>
              </a:ext>
            </a:extLst>
          </p:cNvPr>
          <p:cNvSpPr/>
          <p:nvPr/>
        </p:nvSpPr>
        <p:spPr>
          <a:xfrm>
            <a:off x="6073502" y="3516639"/>
            <a:ext cx="294640" cy="264185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5" name="순서도: 연결자 1084">
            <a:extLst>
              <a:ext uri="{FF2B5EF4-FFF2-40B4-BE49-F238E27FC236}">
                <a16:creationId xmlns:a16="http://schemas.microsoft.com/office/drawing/2014/main" id="{11951F0C-B7F9-F42D-D25E-076FD9475276}"/>
              </a:ext>
            </a:extLst>
          </p:cNvPr>
          <p:cNvSpPr/>
          <p:nvPr/>
        </p:nvSpPr>
        <p:spPr>
          <a:xfrm>
            <a:off x="3386274" y="3778213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6" name="순서도: 연결자 1085">
            <a:extLst>
              <a:ext uri="{FF2B5EF4-FFF2-40B4-BE49-F238E27FC236}">
                <a16:creationId xmlns:a16="http://schemas.microsoft.com/office/drawing/2014/main" id="{8870570F-0BEA-30BF-B867-91A9E6F11E9F}"/>
              </a:ext>
            </a:extLst>
          </p:cNvPr>
          <p:cNvSpPr/>
          <p:nvPr/>
        </p:nvSpPr>
        <p:spPr>
          <a:xfrm>
            <a:off x="3680914" y="4137565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7" name="순서도: 연결자 1086">
            <a:extLst>
              <a:ext uri="{FF2B5EF4-FFF2-40B4-BE49-F238E27FC236}">
                <a16:creationId xmlns:a16="http://schemas.microsoft.com/office/drawing/2014/main" id="{2C660DC7-8709-0081-E49E-16912DE76DBE}"/>
              </a:ext>
            </a:extLst>
          </p:cNvPr>
          <p:cNvSpPr/>
          <p:nvPr/>
        </p:nvSpPr>
        <p:spPr>
          <a:xfrm>
            <a:off x="4101213" y="4956759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8" name="순서도: 연결자 1087">
            <a:extLst>
              <a:ext uri="{FF2B5EF4-FFF2-40B4-BE49-F238E27FC236}">
                <a16:creationId xmlns:a16="http://schemas.microsoft.com/office/drawing/2014/main" id="{DBFD6B12-173D-0CF8-A371-1E68BB72029A}"/>
              </a:ext>
            </a:extLst>
          </p:cNvPr>
          <p:cNvSpPr/>
          <p:nvPr/>
        </p:nvSpPr>
        <p:spPr>
          <a:xfrm>
            <a:off x="5337961" y="5036742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0" name="순서도: 연결자 1089">
            <a:extLst>
              <a:ext uri="{FF2B5EF4-FFF2-40B4-BE49-F238E27FC236}">
                <a16:creationId xmlns:a16="http://schemas.microsoft.com/office/drawing/2014/main" id="{8E0EC4B4-96FA-A44D-1244-5C6AF3888A8A}"/>
              </a:ext>
            </a:extLst>
          </p:cNvPr>
          <p:cNvSpPr/>
          <p:nvPr/>
        </p:nvSpPr>
        <p:spPr>
          <a:xfrm>
            <a:off x="6163057" y="4625370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1" name="순서도: 연결자 1090">
            <a:extLst>
              <a:ext uri="{FF2B5EF4-FFF2-40B4-BE49-F238E27FC236}">
                <a16:creationId xmlns:a16="http://schemas.microsoft.com/office/drawing/2014/main" id="{B7655825-EF3B-16B7-01B5-1AB6E3EC863E}"/>
              </a:ext>
            </a:extLst>
          </p:cNvPr>
          <p:cNvSpPr/>
          <p:nvPr/>
        </p:nvSpPr>
        <p:spPr>
          <a:xfrm>
            <a:off x="6574709" y="4974481"/>
            <a:ext cx="294640" cy="264185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2" name="순서도: 연결자 1091">
            <a:extLst>
              <a:ext uri="{FF2B5EF4-FFF2-40B4-BE49-F238E27FC236}">
                <a16:creationId xmlns:a16="http://schemas.microsoft.com/office/drawing/2014/main" id="{150E5DBC-55FD-D616-3C8C-EC3A2BBBC5FB}"/>
              </a:ext>
            </a:extLst>
          </p:cNvPr>
          <p:cNvSpPr/>
          <p:nvPr/>
        </p:nvSpPr>
        <p:spPr>
          <a:xfrm>
            <a:off x="8399273" y="4244327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3" name="순서도: 연결자 1092">
            <a:extLst>
              <a:ext uri="{FF2B5EF4-FFF2-40B4-BE49-F238E27FC236}">
                <a16:creationId xmlns:a16="http://schemas.microsoft.com/office/drawing/2014/main" id="{459319A0-3385-58C4-1050-F3CF314D0EA9}"/>
              </a:ext>
            </a:extLst>
          </p:cNvPr>
          <p:cNvSpPr/>
          <p:nvPr/>
        </p:nvSpPr>
        <p:spPr>
          <a:xfrm>
            <a:off x="8312372" y="2901282"/>
            <a:ext cx="294640" cy="26418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682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Raspberry Pi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7A2BC39-6FDC-074A-504E-54FDB1CF2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6" r="496"/>
          <a:stretch/>
        </p:blipFill>
        <p:spPr>
          <a:xfrm>
            <a:off x="872332" y="2058743"/>
            <a:ext cx="3597295" cy="28727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554D6-32BA-5F09-9BAB-92B31F6268EE}"/>
              </a:ext>
            </a:extLst>
          </p:cNvPr>
          <p:cNvSpPr txBox="1"/>
          <p:nvPr/>
        </p:nvSpPr>
        <p:spPr>
          <a:xfrm>
            <a:off x="1727104" y="513588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 파이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A565327-66C4-E2EF-6FDC-3055964B411B}"/>
              </a:ext>
            </a:extLst>
          </p:cNvPr>
          <p:cNvSpPr/>
          <p:nvPr/>
        </p:nvSpPr>
        <p:spPr>
          <a:xfrm>
            <a:off x="4897120" y="135636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CPU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D665FCE-0001-6F41-D97C-FF88B67BF8CE}"/>
              </a:ext>
            </a:extLst>
          </p:cNvPr>
          <p:cNvSpPr/>
          <p:nvPr/>
        </p:nvSpPr>
        <p:spPr>
          <a:xfrm>
            <a:off x="6217920" y="135636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1.5GHz </a:t>
            </a:r>
            <a:r>
              <a:rPr lang="en-US" altLang="ko-KR" b="1" i="0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ARM Cortex-A72</a:t>
            </a:r>
            <a:r>
              <a:rPr lang="en-US" altLang="ko-KR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MP4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114346F-497E-407B-BD5A-1A1067DBE0FC}"/>
              </a:ext>
            </a:extLst>
          </p:cNvPr>
          <p:cNvSpPr/>
          <p:nvPr/>
        </p:nvSpPr>
        <p:spPr>
          <a:xfrm>
            <a:off x="4897120" y="198628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GPU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249F2F-E3AD-FF77-2450-461A6D1FB128}"/>
              </a:ext>
            </a:extLst>
          </p:cNvPr>
          <p:cNvSpPr/>
          <p:nvPr/>
        </p:nvSpPr>
        <p:spPr>
          <a:xfrm>
            <a:off x="6217920" y="198628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i="0" dirty="0" err="1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브로드컴</a:t>
            </a:r>
            <a:r>
              <a:rPr lang="ko-KR" altLang="en-US" b="1" i="0" dirty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b="1" i="0" dirty="0" err="1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VideoCore</a:t>
            </a:r>
            <a:r>
              <a:rPr lang="en-US" altLang="ko-KR" b="1" i="0" dirty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VI MP2 500 MHz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6" name="사각형: 둥근 모서리 1025">
            <a:extLst>
              <a:ext uri="{FF2B5EF4-FFF2-40B4-BE49-F238E27FC236}">
                <a16:creationId xmlns:a16="http://schemas.microsoft.com/office/drawing/2014/main" id="{8ECF005B-63F9-ABF9-2174-567849C1CAED}"/>
              </a:ext>
            </a:extLst>
          </p:cNvPr>
          <p:cNvSpPr/>
          <p:nvPr/>
        </p:nvSpPr>
        <p:spPr>
          <a:xfrm>
            <a:off x="4897120" y="261620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메모리</a:t>
            </a: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494A753B-8AE2-E852-9E32-4E580F91F8D5}"/>
              </a:ext>
            </a:extLst>
          </p:cNvPr>
          <p:cNvSpPr/>
          <p:nvPr/>
        </p:nvSpPr>
        <p:spPr>
          <a:xfrm>
            <a:off x="6217920" y="261620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1/2/4/8 GB LPDDR4-3200 SDRAM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2D7A10D4-FEEA-54C7-D70D-72730C810C7B}"/>
              </a:ext>
            </a:extLst>
          </p:cNvPr>
          <p:cNvSpPr/>
          <p:nvPr/>
        </p:nvSpPr>
        <p:spPr>
          <a:xfrm>
            <a:off x="4897120" y="324612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Wi-Fi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0837035C-D8DB-B65F-3CBF-50E0CAA2E6CA}"/>
              </a:ext>
            </a:extLst>
          </p:cNvPr>
          <p:cNvSpPr/>
          <p:nvPr/>
        </p:nvSpPr>
        <p:spPr>
          <a:xfrm>
            <a:off x="6217920" y="324612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2.4 GHz and 5.0 GHz IEEE 802.11b/g/n/ac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1" name="사각형: 둥근 모서리 1030">
            <a:extLst>
              <a:ext uri="{FF2B5EF4-FFF2-40B4-BE49-F238E27FC236}">
                <a16:creationId xmlns:a16="http://schemas.microsoft.com/office/drawing/2014/main" id="{4B3A8D62-A080-B154-B1B8-85FED65E9255}"/>
              </a:ext>
            </a:extLst>
          </p:cNvPr>
          <p:cNvSpPr/>
          <p:nvPr/>
        </p:nvSpPr>
        <p:spPr>
          <a:xfrm>
            <a:off x="4897120" y="387604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블루투스</a:t>
            </a: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0EFAB499-CF1A-C0CE-FDE5-73692755A3CD}"/>
              </a:ext>
            </a:extLst>
          </p:cNvPr>
          <p:cNvSpPr/>
          <p:nvPr/>
        </p:nvSpPr>
        <p:spPr>
          <a:xfrm>
            <a:off x="6217920" y="387604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블루투스 </a:t>
            </a:r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5.0, BLE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8495B190-1593-974C-A940-A4B445F77EE7}"/>
              </a:ext>
            </a:extLst>
          </p:cNvPr>
          <p:cNvSpPr/>
          <p:nvPr/>
        </p:nvSpPr>
        <p:spPr>
          <a:xfrm>
            <a:off x="4897120" y="450596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USB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A4C4ADC6-2386-2380-D6F5-1F26BE1758C3}"/>
              </a:ext>
            </a:extLst>
          </p:cNvPr>
          <p:cNvSpPr/>
          <p:nvPr/>
        </p:nvSpPr>
        <p:spPr>
          <a:xfrm>
            <a:off x="6217920" y="450596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USB 3.0 2</a:t>
            </a:r>
            <a:r>
              <a:rPr lang="ko-KR" altLang="en-US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포트</a:t>
            </a:r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USB 2.0 2</a:t>
            </a:r>
            <a:r>
              <a:rPr lang="ko-KR" altLang="en-US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포트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3CAB67AC-4704-371E-51B3-36846AB3309F}"/>
              </a:ext>
            </a:extLst>
          </p:cNvPr>
          <p:cNvSpPr/>
          <p:nvPr/>
        </p:nvSpPr>
        <p:spPr>
          <a:xfrm>
            <a:off x="4897120" y="513588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GPIO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7FE5AADD-E61C-9A4F-344A-4FF58132E50F}"/>
              </a:ext>
            </a:extLst>
          </p:cNvPr>
          <p:cNvSpPr/>
          <p:nvPr/>
        </p:nvSpPr>
        <p:spPr>
          <a:xfrm>
            <a:off x="6217920" y="513588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40</a:t>
            </a:r>
            <a:r>
              <a:rPr lang="ko-KR" altLang="en-US" b="1" i="0">
                <a:solidFill>
                  <a:srgbClr val="37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 헤더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3BE32BB1-3B14-BE9C-ACDE-2FBFC0A732CE}"/>
              </a:ext>
            </a:extLst>
          </p:cNvPr>
          <p:cNvSpPr/>
          <p:nvPr/>
        </p:nvSpPr>
        <p:spPr>
          <a:xfrm>
            <a:off x="4897120" y="5765800"/>
            <a:ext cx="116332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전원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D575651-E7C0-F5E0-F02F-ED99F9E3CB15}"/>
              </a:ext>
            </a:extLst>
          </p:cNvPr>
          <p:cNvSpPr/>
          <p:nvPr/>
        </p:nvSpPr>
        <p:spPr>
          <a:xfrm>
            <a:off x="6217920" y="5765800"/>
            <a:ext cx="55880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5V DC USB Type-C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F098EB1-2372-FDA1-548B-778F08C337A3}"/>
              </a:ext>
            </a:extLst>
          </p:cNvPr>
          <p:cNvSpPr txBox="1"/>
          <p:nvPr/>
        </p:nvSpPr>
        <p:spPr>
          <a:xfrm>
            <a:off x="7859006" y="6443110"/>
            <a:ext cx="39469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 파이의 모델에 따라 구성이 다름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985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495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Raspberry Pi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6612652-4D51-8047-D1AF-5D2861E11441}"/>
              </a:ext>
            </a:extLst>
          </p:cNvPr>
          <p:cNvSpPr/>
          <p:nvPr/>
        </p:nvSpPr>
        <p:spPr>
          <a:xfrm>
            <a:off x="865982" y="1357703"/>
            <a:ext cx="16764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운영 체제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01292F-5FEA-1D87-B1F7-8DCB31360C6B}"/>
              </a:ext>
            </a:extLst>
          </p:cNvPr>
          <p:cNvSpPr/>
          <p:nvPr/>
        </p:nvSpPr>
        <p:spPr>
          <a:xfrm>
            <a:off x="865982" y="2087880"/>
            <a:ext cx="10238898" cy="63500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리눅스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라즈비안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일반적으로 사용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되는 운영 체제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943A5E-AFAD-277F-5500-E3C8E88EB156}"/>
              </a:ext>
            </a:extLst>
          </p:cNvPr>
          <p:cNvSpPr/>
          <p:nvPr/>
        </p:nvSpPr>
        <p:spPr>
          <a:xfrm>
            <a:off x="865982" y="3035432"/>
            <a:ext cx="16764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개발환경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6FC050-D13A-6E3D-47CD-6F3266D0F31E}"/>
              </a:ext>
            </a:extLst>
          </p:cNvPr>
          <p:cNvSpPr/>
          <p:nvPr/>
        </p:nvSpPr>
        <p:spPr>
          <a:xfrm>
            <a:off x="865982" y="3765609"/>
            <a:ext cx="10238898" cy="63500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C, C++, Python, Java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등의 언어로 개발 가능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C020BD1-BF2B-DBAF-8DF7-77A341D9B9FE}"/>
              </a:ext>
            </a:extLst>
          </p:cNvPr>
          <p:cNvSpPr/>
          <p:nvPr/>
        </p:nvSpPr>
        <p:spPr>
          <a:xfrm>
            <a:off x="865982" y="4770120"/>
            <a:ext cx="1676400" cy="51816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GPIO Lib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378694-3615-50C6-DCBF-6A7ACEE10F99}"/>
              </a:ext>
            </a:extLst>
          </p:cNvPr>
          <p:cNvSpPr/>
          <p:nvPr/>
        </p:nvSpPr>
        <p:spPr>
          <a:xfrm>
            <a:off x="865982" y="5500297"/>
            <a:ext cx="10238898" cy="63500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 파이의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제어하기 위한 라이브러리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en-US" altLang="ko-K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WiringPi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094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en-US" altLang="ko-KR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GPIO 40 PIN</a:t>
              </a:r>
              <a:endPara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BC55D3-37AE-E324-20F8-CB024CFCA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6" t="5723" r="6143" b="11556"/>
          <a:stretch/>
        </p:blipFill>
        <p:spPr bwMode="auto">
          <a:xfrm>
            <a:off x="656530" y="1056639"/>
            <a:ext cx="3638574" cy="567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C6B5F3-A099-14E4-768E-813CA2FDFEEB}"/>
              </a:ext>
            </a:extLst>
          </p:cNvPr>
          <p:cNvSpPr/>
          <p:nvPr/>
        </p:nvSpPr>
        <p:spPr>
          <a:xfrm>
            <a:off x="4700173" y="5220777"/>
            <a:ext cx="7446706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GPIO </a:t>
            </a:r>
            <a:r>
              <a:rPr lang="ko-KR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핀은 </a:t>
            </a:r>
            <a:r>
              <a:rPr lang="en-US" altLang="ko-K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BCM </a:t>
            </a:r>
            <a:r>
              <a:rPr lang="ko-KR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 번호 체계와 </a:t>
            </a:r>
            <a:r>
              <a:rPr lang="en-US" altLang="ko-KR" sz="2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wiringPi</a:t>
            </a:r>
            <a:r>
              <a:rPr lang="en-US" altLang="ko-K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 번호 체계가 있음</a:t>
            </a:r>
            <a:endParaRPr lang="en-US" altLang="ko-K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BCM </a:t>
            </a:r>
            <a:r>
              <a:rPr lang="ko-KR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핀은 실제 핀 </a:t>
            </a:r>
            <a:r>
              <a:rPr lang="en-US" altLang="ko-K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 wPi</a:t>
            </a:r>
            <a:r>
              <a:rPr lang="en-US" altLang="ko-K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핀은 프로그래밍 핀</a:t>
            </a:r>
            <a:endParaRPr lang="en-US" altLang="ko-K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4FBB2B-921A-6758-5BEC-E6E2D76E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33" y="1073118"/>
            <a:ext cx="7065107" cy="41003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919C94-F19B-F070-CFFF-F5EEDDCB7DBE}"/>
              </a:ext>
            </a:extLst>
          </p:cNvPr>
          <p:cNvSpPr txBox="1"/>
          <p:nvPr/>
        </p:nvSpPr>
        <p:spPr>
          <a:xfrm>
            <a:off x="7833295" y="6316570"/>
            <a:ext cx="413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핀 번호 체계 확인 명령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readall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15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포팅 준비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7EE5D9E5-D437-3252-7E37-CE065A9C1EBB}"/>
              </a:ext>
            </a:extLst>
          </p:cNvPr>
          <p:cNvSpPr/>
          <p:nvPr/>
        </p:nvSpPr>
        <p:spPr>
          <a:xfrm>
            <a:off x="449103" y="1974907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BA0551AD-8C33-3960-9595-260C0C38396E}"/>
              </a:ext>
            </a:extLst>
          </p:cNvPr>
          <p:cNvSpPr/>
          <p:nvPr/>
        </p:nvSpPr>
        <p:spPr>
          <a:xfrm>
            <a:off x="3389182" y="2006596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136E159F-B4C7-92D5-34C1-594A45BAC6DF}"/>
              </a:ext>
            </a:extLst>
          </p:cNvPr>
          <p:cNvSpPr/>
          <p:nvPr/>
        </p:nvSpPr>
        <p:spPr>
          <a:xfrm>
            <a:off x="6329261" y="2006596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전원 케이블</a:t>
            </a:r>
          </a:p>
        </p:txBody>
      </p:sp>
      <p:sp>
        <p:nvSpPr>
          <p:cNvPr id="17" name="사각형: 잘린 대각선 방향 모서리 16">
            <a:extLst>
              <a:ext uri="{FF2B5EF4-FFF2-40B4-BE49-F238E27FC236}">
                <a16:creationId xmlns:a16="http://schemas.microsoft.com/office/drawing/2014/main" id="{3158D4F7-912E-B58D-3ECF-AC9D0953017F}"/>
              </a:ext>
            </a:extLst>
          </p:cNvPr>
          <p:cNvSpPr/>
          <p:nvPr/>
        </p:nvSpPr>
        <p:spPr>
          <a:xfrm>
            <a:off x="9269340" y="2006596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케이블</a:t>
            </a: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0A4F85B7-696D-0D6A-516F-F67455C09F5A}"/>
              </a:ext>
            </a:extLst>
          </p:cNvPr>
          <p:cNvSpPr/>
          <p:nvPr/>
        </p:nvSpPr>
        <p:spPr>
          <a:xfrm>
            <a:off x="449103" y="4620258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HDMI </a:t>
            </a:r>
            <a:r>
              <a:rPr lang="ko-KR" altLang="en-US" sz="2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케이블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사각형: 잘린 대각선 방향 모서리 21">
            <a:extLst>
              <a:ext uri="{FF2B5EF4-FFF2-40B4-BE49-F238E27FC236}">
                <a16:creationId xmlns:a16="http://schemas.microsoft.com/office/drawing/2014/main" id="{5127C544-60EE-7052-D81C-5DE38A1CA912}"/>
              </a:ext>
            </a:extLst>
          </p:cNvPr>
          <p:cNvSpPr/>
          <p:nvPr/>
        </p:nvSpPr>
        <p:spPr>
          <a:xfrm>
            <a:off x="3389182" y="4651947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모니터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사각형: 잘린 대각선 방향 모서리 23">
            <a:extLst>
              <a:ext uri="{FF2B5EF4-FFF2-40B4-BE49-F238E27FC236}">
                <a16:creationId xmlns:a16="http://schemas.microsoft.com/office/drawing/2014/main" id="{372E4259-2BCF-E105-566A-7BB77F2F2571}"/>
              </a:ext>
            </a:extLst>
          </p:cNvPr>
          <p:cNvSpPr/>
          <p:nvPr/>
        </p:nvSpPr>
        <p:spPr>
          <a:xfrm>
            <a:off x="6329261" y="4651947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키보드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51CF10E4-51D4-71EE-803A-545CD8842AB6}"/>
              </a:ext>
            </a:extLst>
          </p:cNvPr>
          <p:cNvSpPr/>
          <p:nvPr/>
        </p:nvSpPr>
        <p:spPr>
          <a:xfrm>
            <a:off x="9269340" y="4651947"/>
            <a:ext cx="2508536" cy="1503680"/>
          </a:xfrm>
          <a:prstGeom prst="snip2DiagRect">
            <a:avLst/>
          </a:prstGeom>
          <a:ln w="762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</a:t>
            </a:r>
            <a:endParaRPr lang="ko-KR" altLang="en-US" sz="2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81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C2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266700"/>
            <a:ext cx="11722100" cy="6591300"/>
            <a:chOff x="241300" y="266700"/>
            <a:chExt cx="11722100" cy="65913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D1E79A-A5D9-9DC0-C947-D930917699EE}"/>
                </a:ext>
              </a:extLst>
            </p:cNvPr>
            <p:cNvSpPr/>
            <p:nvPr/>
          </p:nvSpPr>
          <p:spPr>
            <a:xfrm>
              <a:off x="241300" y="266700"/>
              <a:ext cx="1262064" cy="457200"/>
            </a:xfrm>
            <a:prstGeom prst="roundRect">
              <a:avLst>
                <a:gd name="adj" fmla="val 16667"/>
              </a:avLst>
            </a:prstGeom>
            <a:solidFill>
              <a:srgbClr val="FF3300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DD317E9-C436-8092-8AD8-6F25FDAD4CC9}"/>
                </a:ext>
              </a:extLst>
            </p:cNvPr>
            <p:cNvSpPr/>
            <p:nvPr/>
          </p:nvSpPr>
          <p:spPr>
            <a:xfrm rot="5400000">
              <a:off x="859503" y="80040"/>
              <a:ext cx="457202" cy="830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74DA56-6D16-15B4-7962-FB7E9400B0DE}"/>
                </a:ext>
              </a:extLst>
            </p:cNvPr>
            <p:cNvGrpSpPr/>
            <p:nvPr/>
          </p:nvGrpSpPr>
          <p:grpSpPr>
            <a:xfrm>
              <a:off x="364703" y="400859"/>
              <a:ext cx="191342" cy="215361"/>
              <a:chOff x="5395274" y="2650519"/>
              <a:chExt cx="1459542" cy="16427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EF564-BF05-1866-4195-5BA6834DC088}"/>
                  </a:ext>
                </a:extLst>
              </p:cNvPr>
              <p:cNvSpPr txBox="1"/>
              <p:nvPr/>
            </p:nvSpPr>
            <p:spPr>
              <a:xfrm>
                <a:off x="5628161" y="2650519"/>
                <a:ext cx="943373" cy="1642754"/>
              </a:xfrm>
              <a:custGeom>
                <a:avLst/>
                <a:gdLst>
                  <a:gd name="connsiteX0" fmla="*/ 558294 w 943373"/>
                  <a:gd name="connsiteY0" fmla="*/ 0 h 1642754"/>
                  <a:gd name="connsiteX1" fmla="*/ 943373 w 943373"/>
                  <a:gd name="connsiteY1" fmla="*/ 0 h 1642754"/>
                  <a:gd name="connsiteX2" fmla="*/ 430222 w 943373"/>
                  <a:gd name="connsiteY2" fmla="*/ 1509968 h 1642754"/>
                  <a:gd name="connsiteX3" fmla="*/ 352120 w 943373"/>
                  <a:gd name="connsiteY3" fmla="*/ 1605763 h 1642754"/>
                  <a:gd name="connsiteX4" fmla="*/ 233323 w 943373"/>
                  <a:gd name="connsiteY4" fmla="*/ 1642754 h 1642754"/>
                  <a:gd name="connsiteX5" fmla="*/ 0 w 943373"/>
                  <a:gd name="connsiteY5" fmla="*/ 1642754 h 164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3373" h="1642754">
                    <a:moveTo>
                      <a:pt x="558294" y="0"/>
                    </a:moveTo>
                    <a:lnTo>
                      <a:pt x="943373" y="0"/>
                    </a:lnTo>
                    <a:lnTo>
                      <a:pt x="430222" y="1509968"/>
                    </a:lnTo>
                    <a:cubicBezTo>
                      <a:pt x="416883" y="1549172"/>
                      <a:pt x="390851" y="1581105"/>
                      <a:pt x="352120" y="1605763"/>
                    </a:cubicBezTo>
                    <a:cubicBezTo>
                      <a:pt x="313390" y="1630424"/>
                      <a:pt x="273792" y="1642754"/>
                      <a:pt x="233323" y="1642754"/>
                    </a:cubicBezTo>
                    <a:lnTo>
                      <a:pt x="0" y="1642754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F3B49-48FB-9F9B-F240-9F1A160EC471}"/>
                  </a:ext>
                </a:extLst>
              </p:cNvPr>
              <p:cNvSpPr txBox="1"/>
              <p:nvPr/>
            </p:nvSpPr>
            <p:spPr>
              <a:xfrm flipH="1" flipV="1">
                <a:off x="5395274" y="2650519"/>
                <a:ext cx="643796" cy="867938"/>
              </a:xfrm>
              <a:custGeom>
                <a:avLst/>
                <a:gdLst>
                  <a:gd name="connsiteX0" fmla="*/ 325633 w 710719"/>
                  <a:gd name="connsiteY0" fmla="*/ 0 h 958161"/>
                  <a:gd name="connsiteX1" fmla="*/ 710719 w 710719"/>
                  <a:gd name="connsiteY1" fmla="*/ 0 h 958161"/>
                  <a:gd name="connsiteX2" fmla="*/ 430222 w 710719"/>
                  <a:gd name="connsiteY2" fmla="*/ 825375 h 958161"/>
                  <a:gd name="connsiteX3" fmla="*/ 352120 w 710719"/>
                  <a:gd name="connsiteY3" fmla="*/ 921170 h 958161"/>
                  <a:gd name="connsiteX4" fmla="*/ 233323 w 710719"/>
                  <a:gd name="connsiteY4" fmla="*/ 958161 h 958161"/>
                  <a:gd name="connsiteX5" fmla="*/ 0 w 710719"/>
                  <a:gd name="connsiteY5" fmla="*/ 958161 h 958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719" h="958161">
                    <a:moveTo>
                      <a:pt x="325633" y="0"/>
                    </a:moveTo>
                    <a:lnTo>
                      <a:pt x="710719" y="0"/>
                    </a:lnTo>
                    <a:lnTo>
                      <a:pt x="430222" y="825375"/>
                    </a:lnTo>
                    <a:cubicBezTo>
                      <a:pt x="416883" y="864579"/>
                      <a:pt x="390851" y="896512"/>
                      <a:pt x="352120" y="921170"/>
                    </a:cubicBezTo>
                    <a:cubicBezTo>
                      <a:pt x="313390" y="945831"/>
                      <a:pt x="273792" y="958161"/>
                      <a:pt x="233323" y="958161"/>
                    </a:cubicBezTo>
                    <a:lnTo>
                      <a:pt x="0" y="958161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2938E5-9AD6-80EB-E276-9954C1B8F9A5}"/>
                  </a:ext>
                </a:extLst>
              </p:cNvPr>
              <p:cNvSpPr txBox="1"/>
              <p:nvPr/>
            </p:nvSpPr>
            <p:spPr>
              <a:xfrm>
                <a:off x="6393134" y="3186398"/>
                <a:ext cx="461682" cy="332059"/>
              </a:xfrm>
              <a:custGeom>
                <a:avLst/>
                <a:gdLst>
                  <a:gd name="connsiteX0" fmla="*/ 112851 w 461682"/>
                  <a:gd name="connsiteY0" fmla="*/ 0 h 332059"/>
                  <a:gd name="connsiteX1" fmla="*/ 461682 w 461682"/>
                  <a:gd name="connsiteY1" fmla="*/ 0 h 332059"/>
                  <a:gd name="connsiteX2" fmla="*/ 389711 w 461682"/>
                  <a:gd name="connsiteY2" fmla="*/ 211777 h 332059"/>
                  <a:gd name="connsiteX3" fmla="*/ 318964 w 461682"/>
                  <a:gd name="connsiteY3" fmla="*/ 298551 h 332059"/>
                  <a:gd name="connsiteX4" fmla="*/ 211353 w 461682"/>
                  <a:gd name="connsiteY4" fmla="*/ 332059 h 332059"/>
                  <a:gd name="connsiteX5" fmla="*/ 0 w 461682"/>
                  <a:gd name="connsiteY5" fmla="*/ 332059 h 33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682" h="332059">
                    <a:moveTo>
                      <a:pt x="112851" y="0"/>
                    </a:moveTo>
                    <a:lnTo>
                      <a:pt x="461682" y="0"/>
                    </a:lnTo>
                    <a:lnTo>
                      <a:pt x="389711" y="211777"/>
                    </a:lnTo>
                    <a:cubicBezTo>
                      <a:pt x="377628" y="247289"/>
                      <a:pt x="354048" y="276215"/>
                      <a:pt x="318964" y="298551"/>
                    </a:cubicBezTo>
                    <a:cubicBezTo>
                      <a:pt x="283880" y="320890"/>
                      <a:pt x="248011" y="332059"/>
                      <a:pt x="211353" y="332059"/>
                    </a:cubicBezTo>
                    <a:lnTo>
                      <a:pt x="0" y="332059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 sz="13000" b="1" i="1" dirty="0">
                  <a:ln w="28575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99C87A-E9F5-7D76-8FD6-48E029552A5B}"/>
                </a:ext>
              </a:extLst>
            </p:cNvPr>
            <p:cNvSpPr/>
            <p:nvPr/>
          </p:nvSpPr>
          <p:spPr>
            <a:xfrm>
              <a:off x="1727104" y="266700"/>
              <a:ext cx="10236296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63500" dir="5400000" sx="97000" sy="97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latinLnBrk="0">
                <a:defRPr/>
              </a:pPr>
              <a:r>
                <a:rPr lang="ko-KR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포팅</a:t>
              </a: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BF514A21-35FE-1AAD-8634-097525CCF118}"/>
                </a:ext>
              </a:extLst>
            </p:cNvPr>
            <p:cNvSpPr/>
            <p:nvPr/>
          </p:nvSpPr>
          <p:spPr>
            <a:xfrm>
              <a:off x="241300" y="928311"/>
              <a:ext cx="11722100" cy="5929689"/>
            </a:xfrm>
            <a:prstGeom prst="round2SameRect">
              <a:avLst>
                <a:gd name="adj1" fmla="val 2067"/>
                <a:gd name="adj2" fmla="val 0"/>
              </a:avLst>
            </a:prstGeom>
            <a:solidFill>
              <a:srgbClr val="F7F2ED"/>
            </a:solidFill>
            <a:ln>
              <a:noFill/>
            </a:ln>
            <a:effectLst>
              <a:outerShdw blurRad="177800" dist="177800" dir="16200000" sx="97000" sy="97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2527B5C-C958-03DC-A07F-A2ACF0F24F9A}"/>
              </a:ext>
            </a:extLst>
          </p:cNvPr>
          <p:cNvSpPr/>
          <p:nvPr/>
        </p:nvSpPr>
        <p:spPr>
          <a:xfrm>
            <a:off x="1381760" y="1351826"/>
            <a:ext cx="9641840" cy="8737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특정 운영 체제용 소프트웨어를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다른 운영 체제에서 작동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시키기 위해 변경하는 것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222E9C-CD21-76B8-59D8-2B6A93FD5984}"/>
              </a:ext>
            </a:extLst>
          </p:cNvPr>
          <p:cNvSpPr/>
          <p:nvPr/>
        </p:nvSpPr>
        <p:spPr>
          <a:xfrm>
            <a:off x="672843" y="2780635"/>
            <a:ext cx="4815740" cy="94488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윈도우의 소프트웨어 버전 </a:t>
            </a:r>
            <a:r>
              <a:rPr lang="en-US" altLang="ko-KR" sz="1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endParaRPr lang="ko-KR" altLang="en-US" sz="1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AB16C3-0638-D771-1506-D80AAD3B1F05}"/>
              </a:ext>
            </a:extLst>
          </p:cNvPr>
          <p:cNvSpPr/>
          <p:nvPr/>
        </p:nvSpPr>
        <p:spPr>
          <a:xfrm>
            <a:off x="6703416" y="2780635"/>
            <a:ext cx="4815741" cy="94488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 파이의 소프트웨어 버전 </a:t>
            </a:r>
            <a:r>
              <a:rPr lang="ko-KR" altLang="en-US" sz="1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리눅스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4C29EB8-03ED-0CA1-58D6-8F0EFFBCF064}"/>
              </a:ext>
            </a:extLst>
          </p:cNvPr>
          <p:cNvSpPr/>
          <p:nvPr/>
        </p:nvSpPr>
        <p:spPr>
          <a:xfrm>
            <a:off x="5648960" y="2917795"/>
            <a:ext cx="914400" cy="670560"/>
          </a:xfrm>
          <a:prstGeom prst="rightArrow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A6BF487-3E23-DE6D-B880-E8753B338ECE}"/>
              </a:ext>
            </a:extLst>
          </p:cNvPr>
          <p:cNvSpPr/>
          <p:nvPr/>
        </p:nvSpPr>
        <p:spPr>
          <a:xfrm>
            <a:off x="556045" y="4053840"/>
            <a:ext cx="2568197" cy="25374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7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r>
              <a:rPr lang="ko-KR" altLang="en-US" sz="17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7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프로그램으로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640B8A-5500-EB88-DA3F-CE0529B98358}"/>
              </a:ext>
            </a:extLst>
          </p:cNvPr>
          <p:cNvSpPr/>
          <p:nvPr/>
        </p:nvSpPr>
        <p:spPr>
          <a:xfrm>
            <a:off x="3411005" y="4053840"/>
            <a:ext cx="2568197" cy="25374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포맷된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삽입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F9968-05CC-1DA6-9CAA-086B1CF9FAC5}"/>
              </a:ext>
            </a:extLst>
          </p:cNvPr>
          <p:cNvSpPr/>
          <p:nvPr/>
        </p:nvSpPr>
        <p:spPr>
          <a:xfrm>
            <a:off x="6265965" y="4053840"/>
            <a:ext cx="2568197" cy="25374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키보드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HDMI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케이블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케이블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1575B1-4B7C-D637-C213-152EDE883166}"/>
              </a:ext>
            </a:extLst>
          </p:cNvPr>
          <p:cNvSpPr/>
          <p:nvPr/>
        </p:nvSpPr>
        <p:spPr>
          <a:xfrm>
            <a:off x="9120925" y="4023027"/>
            <a:ext cx="2568197" cy="2537460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전원 케이블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모니터 출력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90881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697</Words>
  <Application>Microsoft Office PowerPoint</Application>
  <PresentationFormat>와이드스크린</PresentationFormat>
  <Paragraphs>242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장 태훈</cp:lastModifiedBy>
  <cp:revision>30</cp:revision>
  <dcterms:created xsi:type="dcterms:W3CDTF">2023-06-27T06:20:27Z</dcterms:created>
  <dcterms:modified xsi:type="dcterms:W3CDTF">2023-07-23T10:01:53Z</dcterms:modified>
</cp:coreProperties>
</file>